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80" r:id="rId23"/>
  </p:sldIdLst>
  <p:sldSz cx="12192000" cy="6858000"/>
  <p:notesSz cx="6858000" cy="9144000"/>
  <p:embeddedFontLs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oxjxwbyL5z1IKreBasXJMO0nN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3"/>
  </p:normalViewPr>
  <p:slideViewPr>
    <p:cSldViewPr snapToGrid="0">
      <p:cViewPr varScale="1">
        <p:scale>
          <a:sx n="97" d="100"/>
          <a:sy n="97" d="100"/>
        </p:scale>
        <p:origin x="10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>
                <a:solidFill>
                  <a:srgbClr val="FF0000"/>
                </a:solidFill>
              </a:rPr>
              <a:t>Forse possiamo spiegare brevemente in cosa consiste EUFICCS prima della prossima slide o con la prossima slide?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14ef5fd17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12" name="Google Shape;112;g214ef5fd17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517de2b71e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g2517de2b71e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17de2b71e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2517de2b71e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14a75932a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14a75932a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14ef5fd17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214ef5fd17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ba8fa89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g22cba8fa89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2cba8fa89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22cba8fa89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517de2b71e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g2517de2b71e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17de2b71e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2517de2b71e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16409adff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16409adff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16409adff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g216409adff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17de2b71e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2517de2b71e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14ef5fd17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g214ef5fd17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51ce799da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g251ce799da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14a75932a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243" name="Google Shape;243;g214a75932a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14ef5fd1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214ef5fd1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19773279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219773279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4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4"/>
          <p:cNvSpPr txBox="1"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cxnSp>
        <p:nvCxnSpPr>
          <p:cNvPr id="20" name="Google Shape;20;p14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6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cxnSp>
        <p:nvCxnSpPr>
          <p:cNvPr id="35" name="Google Shape;35;p16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1024127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5989320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8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2"/>
          </p:nvPr>
        </p:nvSpPr>
        <p:spPr>
          <a:xfrm>
            <a:off x="102412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3"/>
          </p:nvPr>
        </p:nvSpPr>
        <p:spPr>
          <a:xfrm>
            <a:off x="599088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4"/>
          </p:nvPr>
        </p:nvSpPr>
        <p:spPr>
          <a:xfrm>
            <a:off x="599088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5715000" y="822960"/>
            <a:ext cx="5678424" cy="51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?"/>
              <a:defRPr sz="20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?"/>
              <a:defRPr sz="1600"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2"/>
          </p:nvPr>
        </p:nvSpPr>
        <p:spPr>
          <a:xfrm>
            <a:off x="1024128" y="2257506"/>
            <a:ext cx="4389120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magine con didascalia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>
            <a:spLocks noGrp="1"/>
          </p:cNvSpPr>
          <p:nvPr>
            <p:ph type="pic" idx="2"/>
          </p:nvPr>
        </p:nvSpPr>
        <p:spPr>
          <a:xfrm>
            <a:off x="0" y="-1"/>
            <a:ext cx="12188952" cy="45720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>
            <a:off x="8610600" y="4960138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cxnSp>
        <p:nvCxnSpPr>
          <p:cNvPr id="75" name="Google Shape;75;p22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body" idx="1"/>
          </p:nvPr>
        </p:nvSpPr>
        <p:spPr>
          <a:xfrm rot="5400000">
            <a:off x="3872485" y="-562356"/>
            <a:ext cx="4023360" cy="972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olo e testo verticale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 rot="5400000">
            <a:off x="7334251" y="2152650"/>
            <a:ext cx="54102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body" idx="1"/>
          </p:nvPr>
        </p:nvSpPr>
        <p:spPr>
          <a:xfrm rot="5400000">
            <a:off x="2076451" y="-323850"/>
            <a:ext cx="5410200" cy="7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cxnSp>
        <p:nvCxnSpPr>
          <p:cNvPr id="88" name="Google Shape;88;p24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Twentieth Century"/>
              <a:buChar char=" "/>
              <a:defRPr sz="2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🢝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cxnSp>
        <p:nvCxnSpPr>
          <p:cNvPr id="11" name="Google Shape;11;p13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5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sstudyabroad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uovaassociazioneulisse.com/home-4-the-world/" TargetMode="External"/><Relationship Id="rId4" Type="http://schemas.openxmlformats.org/officeDocument/2006/relationships/hyperlink" Target="https://www.nuovaassociazioneuliss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xfrm>
            <a:off x="457200" y="4457175"/>
            <a:ext cx="7950900" cy="23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500"/>
              <a:buFont typeface="Twentieth Century"/>
              <a:buNone/>
            </a:pPr>
            <a:endParaRPr sz="900">
              <a:solidFill>
                <a:srgbClr val="33333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500"/>
              <a:buFont typeface="Twentieth Century"/>
              <a:buNone/>
            </a:pPr>
            <a:r>
              <a:rPr lang="en-GB" sz="3900"/>
              <a:t>EXPANDING DiCE.Lang to OTHER TARGET GROUPS:</a:t>
            </a:r>
            <a:endParaRPr sz="3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500"/>
              <a:buFont typeface="Twentieth Century"/>
              <a:buNone/>
            </a:pPr>
            <a:r>
              <a:rPr lang="en-GB" sz="3900"/>
              <a:t>DIGITAL CITIZENSHIP EDUCATION </a:t>
            </a:r>
            <a:endParaRPr sz="3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500"/>
              <a:buFont typeface="Twentieth Century"/>
              <a:buNone/>
            </a:pPr>
            <a:r>
              <a:rPr lang="en-GB" sz="3900"/>
              <a:t>FOR REFUGEES</a:t>
            </a:r>
            <a:endParaRPr sz="3900"/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2711" y="5063950"/>
            <a:ext cx="3048840" cy="14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784350" y="268150"/>
            <a:ext cx="10542300" cy="3961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 i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Siena Italian Studies </a:t>
            </a:r>
            <a:r>
              <a:rPr lang="en-GB" sz="31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&amp; </a:t>
            </a:r>
            <a:r>
              <a:rPr lang="en-GB" sz="3100" b="1" i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Nuova Associazione Culturale Ulisse</a:t>
            </a:r>
            <a:endParaRPr sz="3100" b="1" i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+</a:t>
            </a:r>
            <a:endParaRPr sz="31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DiCE.Lang Project experience</a:t>
            </a:r>
            <a:endParaRPr sz="31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↓</a:t>
            </a:r>
            <a:endParaRPr sz="31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Digital Citizenship Education </a:t>
            </a:r>
            <a:endParaRPr sz="36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for Refugees</a:t>
            </a:r>
            <a:endParaRPr sz="36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4975650"/>
            <a:ext cx="3809550" cy="172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53558" y="4691125"/>
            <a:ext cx="2072982" cy="209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35264" y="4691125"/>
            <a:ext cx="4559236" cy="227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Recording 22 giu 2023, 11:34:11">
            <a:hlinkClick r:id="" action="ppaction://media"/>
            <a:extLst>
              <a:ext uri="{FF2B5EF4-FFF2-40B4-BE49-F238E27FC236}">
                <a16:creationId xmlns:a16="http://schemas.microsoft.com/office/drawing/2014/main" id="{103D5658-44C1-0369-E7E9-EA6814C7B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00" scaled="0"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/>
        </p:nvSpPr>
        <p:spPr>
          <a:xfrm>
            <a:off x="2927195" y="1157473"/>
            <a:ext cx="60997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08" name="Google Shape;108;p5"/>
          <p:cNvSpPr txBox="1"/>
          <p:nvPr/>
        </p:nvSpPr>
        <p:spPr>
          <a:xfrm>
            <a:off x="201125" y="176075"/>
            <a:ext cx="8391300" cy="64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3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Siena Italian Studies - SIS</a:t>
            </a: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SIS is a private and independent study abroad program, it was born in 2004 with the aim of teaching Italian language and culture using the Service-Learning pedagogy.</a:t>
            </a:r>
            <a:endParaRPr sz="27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Since then, SIS has activated many study-abroad program opportunities, expanding its contacts to include students from different geographical areas, extending the network of collaborations with volunteering associations in the local territory, expanding service-learning opportunities for students, giving theoretical substance to the teaching approach used (EUFICCS approach) thanks to the work of teachers, researchers and collaborators. </a:t>
            </a:r>
            <a:endParaRPr sz="27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92572" y="1887625"/>
            <a:ext cx="3575575" cy="34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5:21:54">
            <a:hlinkClick r:id="" action="ppaction://media"/>
            <a:extLst>
              <a:ext uri="{FF2B5EF4-FFF2-40B4-BE49-F238E27FC236}">
                <a16:creationId xmlns:a16="http://schemas.microsoft.com/office/drawing/2014/main" id="{9352FC4B-06C5-BDEB-186F-DE355EC97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14ef5fd176_0_47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5" name="Google Shape;115;g214ef5fd176_0_47"/>
          <p:cNvSpPr txBox="1"/>
          <p:nvPr/>
        </p:nvSpPr>
        <p:spPr>
          <a:xfrm>
            <a:off x="815075" y="515750"/>
            <a:ext cx="10413000" cy="61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SIS </a:t>
            </a:r>
            <a:r>
              <a:rPr lang="en-GB" sz="2800" b="1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APPROACH </a:t>
            </a:r>
            <a:endParaRPr sz="28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6" name="Google Shape;116;g214ef5fd176_0_47"/>
          <p:cNvSpPr/>
          <p:nvPr/>
        </p:nvSpPr>
        <p:spPr>
          <a:xfrm>
            <a:off x="510275" y="1526775"/>
            <a:ext cx="3027300" cy="202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SERVICE-LEARNING</a:t>
            </a:r>
            <a:endParaRPr sz="2400" b="1" i="0" u="none" strike="noStrike" cap="none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↓</a:t>
            </a:r>
            <a:endParaRPr sz="2400" b="1" i="0" u="none" strike="noStrike" cap="none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SERVICE</a:t>
            </a:r>
            <a:endParaRPr sz="2400" b="1" i="0" u="none" strike="noStrike" cap="none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REFLECTION</a:t>
            </a:r>
            <a:endParaRPr sz="2400" b="1" i="0" u="none" strike="noStrike" cap="none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7" name="Google Shape;117;g214ef5fd176_0_47"/>
          <p:cNvSpPr/>
          <p:nvPr/>
        </p:nvSpPr>
        <p:spPr>
          <a:xfrm>
            <a:off x="3961775" y="1526650"/>
            <a:ext cx="2776200" cy="20211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BF9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FULL-IMMERSION</a:t>
            </a:r>
            <a:endParaRPr sz="2400" b="1" i="0" u="none" strike="noStrike" cap="none">
              <a:solidFill>
                <a:srgbClr val="BF9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i="0" u="none" strike="noStrike" cap="none">
                <a:solidFill>
                  <a:srgbClr val="BF9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↓</a:t>
            </a:r>
            <a:endParaRPr sz="2400" b="1" i="0" u="none" strike="noStrike" cap="none">
              <a:solidFill>
                <a:srgbClr val="BF9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BF9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LANGUAGE</a:t>
            </a:r>
            <a:endParaRPr sz="2400" b="1" i="0" u="none" strike="noStrike" cap="none">
              <a:solidFill>
                <a:srgbClr val="BF9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BF9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CULTURE</a:t>
            </a:r>
            <a:endParaRPr sz="2400" b="1" i="0" u="none" strike="noStrike" cap="none">
              <a:solidFill>
                <a:srgbClr val="BF9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8" name="Google Shape;118;g214ef5fd176_0_47"/>
          <p:cNvSpPr/>
          <p:nvPr/>
        </p:nvSpPr>
        <p:spPr>
          <a:xfrm>
            <a:off x="6898225" y="1526650"/>
            <a:ext cx="5144100" cy="202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100" b="1" i="0" u="none" strike="noStrike" cap="none">
                <a:solidFill>
                  <a:srgbClr val="741B4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DEMOCRATIC COMPETENCES (RFCDC)</a:t>
            </a:r>
            <a:endParaRPr sz="2100" b="1" i="0" u="none" strike="noStrike" cap="none">
              <a:solidFill>
                <a:srgbClr val="741B47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 b="1" i="0" u="none" strike="noStrike" cap="none">
                <a:solidFill>
                  <a:srgbClr val="741B4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↓</a:t>
            </a:r>
            <a:endParaRPr sz="2100" b="1" i="0" u="none" strike="noStrike" cap="none">
              <a:solidFill>
                <a:srgbClr val="741B47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100" b="1" i="0" u="none" strike="noStrike" cap="none">
                <a:solidFill>
                  <a:srgbClr val="741B4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ACTIVE AND RESPONSIBLE  CITIZENSHIP</a:t>
            </a:r>
            <a:endParaRPr sz="2100" b="1" i="0" u="none" strike="noStrike" cap="none">
              <a:solidFill>
                <a:srgbClr val="741B47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100" b="1">
                <a:solidFill>
                  <a:srgbClr val="741B4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DIGITAL CITIZENSHIP EDUCA</a:t>
            </a:r>
            <a:r>
              <a:rPr lang="en-GB" sz="2200" b="1">
                <a:solidFill>
                  <a:srgbClr val="741B4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TION (DCE)</a:t>
            </a:r>
            <a:endParaRPr sz="2200" b="1">
              <a:solidFill>
                <a:srgbClr val="741B47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9" name="Google Shape;119;g214ef5fd176_0_47"/>
          <p:cNvSpPr/>
          <p:nvPr/>
        </p:nvSpPr>
        <p:spPr>
          <a:xfrm>
            <a:off x="3564250" y="4712350"/>
            <a:ext cx="4523100" cy="16548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INTERCULTURAL SERVICE-LEARNING FOR DEMOCRACY</a:t>
            </a:r>
            <a:endParaRPr sz="2700" b="1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120" name="Google Shape;120;g214ef5fd176_0_47"/>
          <p:cNvCxnSpPr>
            <a:stCxn id="116" idx="2"/>
          </p:cNvCxnSpPr>
          <p:nvPr/>
        </p:nvCxnSpPr>
        <p:spPr>
          <a:xfrm>
            <a:off x="2023925" y="3547875"/>
            <a:ext cx="1414200" cy="113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1" name="Google Shape;121;g214ef5fd176_0_47"/>
          <p:cNvCxnSpPr>
            <a:stCxn id="117" idx="2"/>
          </p:cNvCxnSpPr>
          <p:nvPr/>
        </p:nvCxnSpPr>
        <p:spPr>
          <a:xfrm flipH="1">
            <a:off x="5339675" y="3547750"/>
            <a:ext cx="10200" cy="80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2" name="Google Shape;122;g214ef5fd176_0_47"/>
          <p:cNvCxnSpPr>
            <a:stCxn id="118" idx="2"/>
          </p:cNvCxnSpPr>
          <p:nvPr/>
        </p:nvCxnSpPr>
        <p:spPr>
          <a:xfrm flipH="1">
            <a:off x="7949575" y="3547750"/>
            <a:ext cx="1520700" cy="120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23" name="Google Shape;123;g214ef5fd176_0_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4451" y="3872275"/>
            <a:ext cx="1617775" cy="287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Recording 21 giu 2023, 15:28:37">
            <a:hlinkClick r:id="" action="ppaction://media"/>
            <a:extLst>
              <a:ext uri="{FF2B5EF4-FFF2-40B4-BE49-F238E27FC236}">
                <a16:creationId xmlns:a16="http://schemas.microsoft.com/office/drawing/2014/main" id="{66464E0E-55D9-4501-C200-829BD35BD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00" scaled="0"/>
        </a:gra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/>
          <p:nvPr/>
        </p:nvSpPr>
        <p:spPr>
          <a:xfrm>
            <a:off x="119750" y="429050"/>
            <a:ext cx="8990700" cy="6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33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Nuova Associazione Culturale Ulisse - NACU </a:t>
            </a:r>
            <a:endParaRPr sz="33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9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NACU is a non-profit association based in Siena, Italy, promoting cultural exchange between visitors and the local community. </a:t>
            </a: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9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Through Service-Learning activities and projects, NACU creates innovative opportunities both for visitors and the Sienese community to share experiences and learn more about each other.</a:t>
            </a: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9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NACU offers Service-Learning activities in the fields of education, healthcare, environmental and heritage preservation, inclusion of migrants and refugees</a:t>
            </a:r>
            <a:r>
              <a:rPr lang="en-GB" sz="29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29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8125" y="168926"/>
            <a:ext cx="2193775" cy="14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10350" y="5242569"/>
            <a:ext cx="3081550" cy="1534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5:25:45">
            <a:hlinkClick r:id="" action="ppaction://media"/>
            <a:extLst>
              <a:ext uri="{FF2B5EF4-FFF2-40B4-BE49-F238E27FC236}">
                <a16:creationId xmlns:a16="http://schemas.microsoft.com/office/drawing/2014/main" id="{05723B5A-0D5C-62EE-56DF-489844743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17de2b71e_1_11"/>
          <p:cNvSpPr txBox="1"/>
          <p:nvPr/>
        </p:nvSpPr>
        <p:spPr>
          <a:xfrm>
            <a:off x="1034150" y="889850"/>
            <a:ext cx="10250700" cy="53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9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SIS &amp; NACU </a:t>
            </a:r>
            <a:endParaRPr sz="29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 order to fulfill its mission, NACU collaborates with different stakeholders in Siena, such as local public schools, volunteer organizations, local government, business and media.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NACU's main partner is SIS: every year SIS welcomes dozens of international college students, who come to do a study abroad experience in Italy and provide continuative service activities in the local community.</a:t>
            </a:r>
            <a:endParaRPr sz="310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36" name="Google Shape;136;g2517de2b71e_1_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63300" y="4873675"/>
            <a:ext cx="3176300" cy="180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5:29:45">
            <a:hlinkClick r:id="" action="ppaction://media"/>
            <a:extLst>
              <a:ext uri="{FF2B5EF4-FFF2-40B4-BE49-F238E27FC236}">
                <a16:creationId xmlns:a16="http://schemas.microsoft.com/office/drawing/2014/main" id="{11A4B6D9-24EF-FB6E-3210-6A904441D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17de2b71e_1_6"/>
          <p:cNvSpPr txBox="1"/>
          <p:nvPr/>
        </p:nvSpPr>
        <p:spPr>
          <a:xfrm>
            <a:off x="1034150" y="589925"/>
            <a:ext cx="10250700" cy="56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3100" b="1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SIS, NACU and Education to Democracy</a:t>
            </a:r>
            <a:endParaRPr sz="2900" b="1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9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Since 2016 SIS and NACU have inspired all their work and service activities to the t</a:t>
            </a:r>
            <a:r>
              <a:rPr lang="en-GB" sz="29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he Council of Europe’s Reference Framework of Competences for Democratic Culture (RFCDC)</a:t>
            </a:r>
            <a:r>
              <a:rPr lang="en-GB" sz="29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29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9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RFCDC provides a comprehensive reference framework covering</a:t>
            </a:r>
            <a:r>
              <a:rPr lang="en-GB" sz="29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Education for Democratic Citizenship and Human Rights Education (EDC/HRE) </a:t>
            </a:r>
            <a:r>
              <a:rPr lang="en-GB" sz="29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and intercultural education (IE)</a:t>
            </a:r>
            <a:r>
              <a:rPr lang="en-GB" sz="29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 </a:t>
            </a:r>
            <a:r>
              <a:rPr lang="en-GB" sz="29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it is currently being viewed by the </a:t>
            </a:r>
            <a:r>
              <a:rPr lang="en-GB" sz="2900" b="0" i="0" u="none" strike="noStrike" cap="none" dirty="0" err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CoE</a:t>
            </a:r>
            <a:r>
              <a:rPr lang="en-GB" sz="29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as the primary vehicle through which EDC/HRE and IE can be implemented within member states. </a:t>
            </a:r>
            <a:endParaRPr sz="2900" b="0" i="0" u="none" strike="noStrike" cap="none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5:34:51">
            <a:hlinkClick r:id="" action="ppaction://media"/>
            <a:extLst>
              <a:ext uri="{FF2B5EF4-FFF2-40B4-BE49-F238E27FC236}">
                <a16:creationId xmlns:a16="http://schemas.microsoft.com/office/drawing/2014/main" id="{3CE39F43-13E7-210C-5DB6-C394B56339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2589225" y="1637125"/>
            <a:ext cx="6980400" cy="52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"/>
          <p:cNvSpPr txBox="1"/>
          <p:nvPr/>
        </p:nvSpPr>
        <p:spPr>
          <a:xfrm>
            <a:off x="925125" y="56525"/>
            <a:ext cx="106791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1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RFCDC indicates the 20 democratic competences necessary for citizens to live peacefully in a culturally diverse society.</a:t>
            </a:r>
            <a:endParaRPr sz="3400" b="1">
              <a:solidFill>
                <a:schemeClr val="accen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5:40:21">
            <a:hlinkClick r:id="" action="ppaction://media"/>
            <a:extLst>
              <a:ext uri="{FF2B5EF4-FFF2-40B4-BE49-F238E27FC236}">
                <a16:creationId xmlns:a16="http://schemas.microsoft.com/office/drawing/2014/main" id="{2BED01B3-3D54-4D83-A2C4-1705B02EC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14a75932ab_0_38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9" name="Google Shape;159;g214a75932ab_0_38"/>
          <p:cNvSpPr txBox="1"/>
          <p:nvPr/>
        </p:nvSpPr>
        <p:spPr>
          <a:xfrm>
            <a:off x="382125" y="134750"/>
            <a:ext cx="11363100" cy="6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4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From the RFCDC to the DCE Temple</a:t>
            </a:r>
            <a:endParaRPr sz="34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4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From real to digital…</a:t>
            </a:r>
            <a:endParaRPr sz="34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Responsible, active and democratic citizenship is not something only related to the real world any longer.</a:t>
            </a: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Living our digital/virtual/online life implies exactly the same rights and duties.</a:t>
            </a: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For this reason the RFCDC is set at the base of </a:t>
            </a: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Digital Citizenship Education</a:t>
            </a: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</a:t>
            </a: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34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9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60" name="Google Shape;160;g214a75932ab_0_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1725" y="3548600"/>
            <a:ext cx="3680400" cy="32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5:42:34">
            <a:hlinkClick r:id="" action="ppaction://media"/>
            <a:extLst>
              <a:ext uri="{FF2B5EF4-FFF2-40B4-BE49-F238E27FC236}">
                <a16:creationId xmlns:a16="http://schemas.microsoft.com/office/drawing/2014/main" id="{F49ECBB6-3672-1E88-55B8-7A2C1E820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14ef5fd176_0_67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6" name="Google Shape;166;g214ef5fd176_0_67"/>
          <p:cNvSpPr txBox="1"/>
          <p:nvPr/>
        </p:nvSpPr>
        <p:spPr>
          <a:xfrm>
            <a:off x="563125" y="817100"/>
            <a:ext cx="7456800" cy="52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</a:t>
            </a:r>
            <a:r>
              <a:rPr lang="en-GB" sz="3000" b="1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HOME 4 THE WORLD Project</a:t>
            </a:r>
            <a:endParaRPr sz="30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</a:t>
            </a:r>
            <a:r>
              <a:rPr lang="en-GB" sz="3200" b="0" i="1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Home 4 the World</a:t>
            </a:r>
            <a:r>
              <a:rPr lang="en-GB" sz="3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Project was created in Spring 2022 by N</a:t>
            </a:r>
            <a:r>
              <a:rPr lang="en-GB" sz="32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ACU</a:t>
            </a:r>
            <a:r>
              <a:rPr lang="en-GB" sz="3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in collaboration with SIS students with the main goal of assisting refugees and minors from all around the world. It was initially meant as a Help </a:t>
            </a:r>
            <a:r>
              <a:rPr lang="en-GB" sz="32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</a:t>
            </a:r>
            <a:r>
              <a:rPr lang="en-GB" sz="3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esk for migrants in need. Very soon it revealed its importance in the territory of Siena and activated some important services</a:t>
            </a:r>
            <a:r>
              <a:rPr lang="en-GB" sz="32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3200" b="0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67" name="Google Shape;167;g214ef5fd176_0_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7825" y="2235900"/>
            <a:ext cx="3637975" cy="36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5:49:12">
            <a:hlinkClick r:id="" action="ppaction://media"/>
            <a:extLst>
              <a:ext uri="{FF2B5EF4-FFF2-40B4-BE49-F238E27FC236}">
                <a16:creationId xmlns:a16="http://schemas.microsoft.com/office/drawing/2014/main" id="{9DE54F30-407A-336A-AE1C-E16C0BBA8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2cba8fa89e_0_7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3" name="Google Shape;173;g22cba8fa89e_0_7"/>
          <p:cNvSpPr txBox="1"/>
          <p:nvPr/>
        </p:nvSpPr>
        <p:spPr>
          <a:xfrm>
            <a:off x="703900" y="465400"/>
            <a:ext cx="10880400" cy="60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</a:t>
            </a:r>
            <a:r>
              <a:rPr lang="en-GB" sz="3100" b="1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Home 4 the World</a:t>
            </a:r>
            <a:r>
              <a:rPr lang="en-GB" sz="31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project: </a:t>
            </a:r>
            <a:endParaRPr sz="31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dream goal is…</a:t>
            </a:r>
            <a:endParaRPr sz="31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inclusive and culturally diverse democratic society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Ideally, this means that:</a:t>
            </a:r>
            <a:endParaRPr sz="28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737373"/>
              </a:buClr>
              <a:buSzPts val="2800"/>
              <a:buFont typeface="Twentieth Century"/>
              <a:buChar char="●"/>
            </a:pPr>
            <a:r>
              <a:rPr lang="en-GB" sz="28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equality and equity can be achieved for everyone (nationals, migrants, refugees, etc.);</a:t>
            </a:r>
            <a:endParaRPr sz="28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800"/>
              <a:buFont typeface="Twentieth Century"/>
              <a:buChar char="●"/>
            </a:pPr>
            <a:r>
              <a:rPr lang="en-GB" sz="28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diversity and differences between social and cultural groups are valued and used as an asset rather than seen as an obstacle;</a:t>
            </a:r>
            <a:endParaRPr sz="28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800"/>
              <a:buFont typeface="Twentieth Century"/>
              <a:buChar char="●"/>
            </a:pPr>
            <a:r>
              <a:rPr lang="en-GB" sz="28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democratic competences are taught and acquired;</a:t>
            </a:r>
            <a:endParaRPr sz="28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800"/>
              <a:buFont typeface="Twentieth Century"/>
              <a:buChar char="●"/>
            </a:pPr>
            <a:r>
              <a:rPr lang="en-GB" sz="28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Citizenship Education is (must be) counterparted by Digital Citizenship Education.</a:t>
            </a:r>
            <a:endParaRPr sz="28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1"/>
              </a:solidFill>
            </a:endParaRPr>
          </a:p>
        </p:txBody>
      </p:sp>
      <p:pic>
        <p:nvPicPr>
          <p:cNvPr id="2" name="Audio Recording 21 giu 2023, 15:52:06">
            <a:hlinkClick r:id="" action="ppaction://media"/>
            <a:extLst>
              <a:ext uri="{FF2B5EF4-FFF2-40B4-BE49-F238E27FC236}">
                <a16:creationId xmlns:a16="http://schemas.microsoft.com/office/drawing/2014/main" id="{49DE7DEC-5652-C6C8-C494-0D3EEDF9C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2cba8fa89e_0_0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9" name="Google Shape;179;g22cba8fa89e_0_0"/>
          <p:cNvSpPr txBox="1"/>
          <p:nvPr/>
        </p:nvSpPr>
        <p:spPr>
          <a:xfrm>
            <a:off x="362000" y="207500"/>
            <a:ext cx="11644500" cy="6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400" b="1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Pakistani emergency</a:t>
            </a:r>
            <a:endParaRPr sz="3400" b="1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creation of the H4W Help Desk coincided with an emergency specific 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to 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city of Siena, namely a massive arrival of Pakistani refugees from the Peshawar region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 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fleeing the occupation of the Taliban regime. </a:t>
            </a:r>
            <a:endParaRPr sz="2700" b="0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Since the reception system of the province of Siena is not ready for the arrival of 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such big 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numbers, there is a real “Pakistani emergency” for the city’s institutions and associations (still going on). </a:t>
            </a:r>
            <a:endParaRPr sz="2700" b="0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NACU aims at:</a:t>
            </a:r>
            <a:endParaRPr sz="2700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1) 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roviding 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refugees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with linguistic tools to facilitate communication both at the local (Italian language) and at  global (English language) levels; </a:t>
            </a:r>
            <a:endParaRPr sz="2700" b="0" i="0" u="none" strike="noStrike" cap="none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2)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n-GB" sz="27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providing intercultural dialogue and understanding through storytelling, sharing of personal life experiences, cultural beliefs and traditions</a:t>
            </a: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;</a:t>
            </a:r>
            <a:endParaRPr sz="2700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3) developing democratic competences;</a:t>
            </a:r>
            <a:endParaRPr sz="2700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700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4) providing digital citizenship education.</a:t>
            </a:r>
            <a:endParaRPr sz="2700">
              <a:solidFill>
                <a:srgbClr val="888888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5:58:46">
            <a:hlinkClick r:id="" action="ppaction://media"/>
            <a:extLst>
              <a:ext uri="{FF2B5EF4-FFF2-40B4-BE49-F238E27FC236}">
                <a16:creationId xmlns:a16="http://schemas.microsoft.com/office/drawing/2014/main" id="{A9047B95-E15F-9642-6190-316112653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17de2b71e_1_23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5" name="Google Shape;185;g2517de2b71e_1_23"/>
          <p:cNvSpPr txBox="1"/>
          <p:nvPr/>
        </p:nvSpPr>
        <p:spPr>
          <a:xfrm>
            <a:off x="744125" y="465400"/>
            <a:ext cx="10940700" cy="57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n-GB" sz="36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Services provided by Home 4 the World</a:t>
            </a:r>
            <a:endParaRPr sz="36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00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700"/>
              <a:buChar char="●"/>
            </a:pPr>
            <a:r>
              <a:rPr lang="en-GB" sz="27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Support</a:t>
            </a: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n-GB" sz="27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to navigate the Italian legal system</a:t>
            </a: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 H4W provides migrants and refugees with basic legal information to formalize the asylum application, acquire residence permits, find a lawyer, etc.;</a:t>
            </a:r>
            <a:endParaRPr sz="27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00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700"/>
              <a:buChar char="●"/>
            </a:pPr>
            <a:r>
              <a:rPr lang="en-GB" sz="27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Access to the Italian healthcare system: </a:t>
            </a: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H4W informs migrants and refugees about its functioning as well as the procedure to receive the Italian health insurance card;</a:t>
            </a:r>
            <a:endParaRPr sz="27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00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700"/>
              <a:buChar char="●"/>
            </a:pPr>
            <a:r>
              <a:rPr lang="en-GB" sz="27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Find an accommodation</a:t>
            </a:r>
            <a:r>
              <a:rPr lang="en-GB" sz="27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 migrants and refugees are provided with information about the reception centers and shelters where they will be able to be hosted both before and after the regularization process;</a:t>
            </a:r>
            <a:endParaRPr sz="27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000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700"/>
              <a:buFont typeface="Twentieth Century"/>
              <a:buChar char="●"/>
            </a:pPr>
            <a:r>
              <a:rPr lang="en-GB" sz="27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Psychological and emotional support </a:t>
            </a:r>
            <a:endParaRPr sz="2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6:03:16">
            <a:hlinkClick r:id="" action="ppaction://media"/>
            <a:extLst>
              <a:ext uri="{FF2B5EF4-FFF2-40B4-BE49-F238E27FC236}">
                <a16:creationId xmlns:a16="http://schemas.microsoft.com/office/drawing/2014/main" id="{D92783A2-B36E-CF88-64A6-00503C273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17de2b71e_1_30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1" name="Google Shape;191;g2517de2b71e_1_30"/>
          <p:cNvSpPr txBox="1"/>
          <p:nvPr/>
        </p:nvSpPr>
        <p:spPr>
          <a:xfrm>
            <a:off x="1015200" y="465400"/>
            <a:ext cx="10161600" cy="57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Services provided by Home 4 the World</a:t>
            </a:r>
            <a:endParaRPr sz="35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Tutoring and intercultural mediation</a:t>
            </a: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for migrant/refugee minor students in local public schools;</a:t>
            </a: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Italian language classes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CV drafting and job counseling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English language classes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Intercultural Education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Citizenship Education classes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●"/>
            </a:pP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Digital Citizenship Education classes</a:t>
            </a:r>
            <a:endParaRPr sz="30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6:07:51">
            <a:hlinkClick r:id="" action="ppaction://media"/>
            <a:extLst>
              <a:ext uri="{FF2B5EF4-FFF2-40B4-BE49-F238E27FC236}">
                <a16:creationId xmlns:a16="http://schemas.microsoft.com/office/drawing/2014/main" id="{902A023B-1800-1060-827E-B63A99AFE7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16409adff0_0_5"/>
          <p:cNvSpPr txBox="1"/>
          <p:nvPr/>
        </p:nvSpPr>
        <p:spPr>
          <a:xfrm>
            <a:off x="3049859" y="889844"/>
            <a:ext cx="6099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7" name="Google Shape;197;g216409adff0_0_5"/>
          <p:cNvSpPr txBox="1"/>
          <p:nvPr/>
        </p:nvSpPr>
        <p:spPr>
          <a:xfrm>
            <a:off x="725675" y="681550"/>
            <a:ext cx="6664500" cy="5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b="1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INTERCULTURAL </a:t>
            </a:r>
            <a:r>
              <a:rPr lang="en-GB" sz="3000" b="1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EDUCATION</a:t>
            </a:r>
            <a:endParaRPr sz="3000" b="0" i="0" u="none" strike="noStrike" cap="none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Together with classes of Italian a</a:t>
            </a:r>
            <a:r>
              <a:rPr lang="en-GB" sz="26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nd English </a:t>
            </a:r>
            <a:r>
              <a:rPr lang="en-GB" sz="26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language, SIS offers refugees and international students the opportunity to have a true and deep intercultural exchange.</a:t>
            </a:r>
            <a:endParaRPr sz="2600" b="0" i="0" u="none" strike="noStrike" cap="none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SIS students offer their time and refugees offer their experience: by telling stories and sharing recreational moments, the two groups mingle and discuss different cultural positions and perspectives in an open, respectful and democratic context.</a:t>
            </a:r>
            <a:endParaRPr sz="2600" b="0" i="0" u="none" strike="noStrike" cap="none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8" name="Google Shape;198;g216409adff0_0_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95025" y="684225"/>
            <a:ext cx="4401727" cy="586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6:13:43">
            <a:hlinkClick r:id="" action="ppaction://media"/>
            <a:extLst>
              <a:ext uri="{FF2B5EF4-FFF2-40B4-BE49-F238E27FC236}">
                <a16:creationId xmlns:a16="http://schemas.microsoft.com/office/drawing/2014/main" id="{F8A2A042-79A6-D9F7-8F38-A831ED431D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16409adff0_0_10"/>
          <p:cNvSpPr txBox="1"/>
          <p:nvPr/>
        </p:nvSpPr>
        <p:spPr>
          <a:xfrm>
            <a:off x="3049859" y="889844"/>
            <a:ext cx="6099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4" name="Google Shape;204;g216409adff0_0_10"/>
          <p:cNvSpPr txBox="1"/>
          <p:nvPr/>
        </p:nvSpPr>
        <p:spPr>
          <a:xfrm>
            <a:off x="1030475" y="562225"/>
            <a:ext cx="10251600" cy="54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b="1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intercultural exchange can take several forms</a:t>
            </a:r>
            <a:r>
              <a:rPr lang="en-GB" sz="30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…</a:t>
            </a:r>
            <a:endParaRPr sz="3000" b="1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preparing and eating </a:t>
            </a: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typical dishes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having a tea together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playing sports together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listening to </a:t>
            </a: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traditional music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singing </a:t>
            </a: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songs in different languages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reading </a:t>
            </a: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poetry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reading or recounting n</a:t>
            </a:r>
            <a:r>
              <a:rPr lang="en-GB" sz="3000" b="0" i="0" u="none" strike="noStrike" cap="none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arratives</a:t>
            </a:r>
            <a:endParaRPr sz="3000" b="0" i="0" u="none" strike="noStrike" cap="none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000"/>
              <a:buFont typeface="Twentieth Century"/>
              <a:buChar char="-"/>
            </a:pPr>
            <a:r>
              <a:rPr lang="en-GB" sz="30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storytelling</a:t>
            </a: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16409adff0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1350" y="1641250"/>
            <a:ext cx="3855398" cy="514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6:15:55">
            <a:hlinkClick r:id="" action="ppaction://media"/>
            <a:extLst>
              <a:ext uri="{FF2B5EF4-FFF2-40B4-BE49-F238E27FC236}">
                <a16:creationId xmlns:a16="http://schemas.microsoft.com/office/drawing/2014/main" id="{A457D34F-0171-E573-8675-330ADBD51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17de2b71e_1_35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1" name="Google Shape;211;g2517de2b71e_1_35"/>
          <p:cNvSpPr txBox="1"/>
          <p:nvPr/>
        </p:nvSpPr>
        <p:spPr>
          <a:xfrm>
            <a:off x="100800" y="84400"/>
            <a:ext cx="9572700" cy="57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300" b="1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DCE for refugees</a:t>
            </a:r>
            <a:endParaRPr sz="3300" b="1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Classes focused on education at democracy and DCE happen twice a week for a total amount of 2 hours.</a:t>
            </a: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Activities and discussion are shaped</a:t>
            </a: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around the RFCDC and </a:t>
            </a: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100" dirty="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DCE domains.</a:t>
            </a: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g2517de2b71e_1_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80825" y="2605326"/>
            <a:ext cx="5919452" cy="417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1 giu 2023, 16:19:05">
            <a:hlinkClick r:id="" action="ppaction://media"/>
            <a:extLst>
              <a:ext uri="{FF2B5EF4-FFF2-40B4-BE49-F238E27FC236}">
                <a16:creationId xmlns:a16="http://schemas.microsoft.com/office/drawing/2014/main" id="{21D5A438-B195-B0BA-D1F3-28FA396FE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14ef5fd176_0_26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8" name="Google Shape;218;g214ef5fd176_0_26"/>
          <p:cNvSpPr txBox="1"/>
          <p:nvPr/>
        </p:nvSpPr>
        <p:spPr>
          <a:xfrm>
            <a:off x="607175" y="444450"/>
            <a:ext cx="7452000" cy="59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9" name="Google Shape;219;g214ef5fd176_0_26"/>
          <p:cNvSpPr txBox="1"/>
          <p:nvPr/>
        </p:nvSpPr>
        <p:spPr>
          <a:xfrm>
            <a:off x="784350" y="630150"/>
            <a:ext cx="10980900" cy="57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DCE for refugees: Work in progress</a:t>
            </a:r>
            <a:endParaRPr sz="35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So far, classes have revolved around the following main themes: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Access and inclusion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Being Online 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Media and information literacy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Being Online 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Health and wellbeing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Wellbeing Online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E-presence and communication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Wellbeing Online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Active participation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Rights Online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Rights and responsibilities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Rights Online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100"/>
              <a:buFont typeface="Twentieth Century"/>
              <a:buChar char="●"/>
            </a:pP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Privacy and security (</a:t>
            </a:r>
            <a:r>
              <a:rPr lang="en-GB" sz="31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Rights Online</a:t>
            </a:r>
            <a:r>
              <a:rPr lang="en-GB" sz="31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domain)</a:t>
            </a:r>
            <a:endParaRPr sz="31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6:23:09">
            <a:hlinkClick r:id="" action="ppaction://media"/>
            <a:extLst>
              <a:ext uri="{FF2B5EF4-FFF2-40B4-BE49-F238E27FC236}">
                <a16:creationId xmlns:a16="http://schemas.microsoft.com/office/drawing/2014/main" id="{66B9D757-B0C0-37BB-FC4A-D3A77DC5E6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1ce799da6_0_6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5" name="Google Shape;225;g251ce799da6_0_6"/>
          <p:cNvSpPr txBox="1"/>
          <p:nvPr/>
        </p:nvSpPr>
        <p:spPr>
          <a:xfrm>
            <a:off x="607175" y="444450"/>
            <a:ext cx="7452000" cy="59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6" name="Google Shape;226;g251ce799da6_0_6"/>
          <p:cNvSpPr txBox="1"/>
          <p:nvPr/>
        </p:nvSpPr>
        <p:spPr>
          <a:xfrm>
            <a:off x="784350" y="288275"/>
            <a:ext cx="10980900" cy="61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DiCE.Lang for refugees: Work in progress</a:t>
            </a:r>
            <a:endParaRPr sz="35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DiCE.Lang OERs, especially the Teaching Units, are valuable and precious tools for DCE classes. So far, some activities were taken by the following DiCE.Lang Teaching Units:</a:t>
            </a: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900"/>
              <a:buFont typeface="Twentieth Century"/>
              <a:buChar char="●"/>
            </a:pPr>
            <a:r>
              <a:rPr lang="en-GB" sz="29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Counter and alternative narratives on hate speech</a:t>
            </a:r>
            <a:endParaRPr sz="2900" i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900"/>
              <a:buFont typeface="Twentieth Century"/>
              <a:buChar char="●"/>
            </a:pPr>
            <a:r>
              <a:rPr lang="en-GB" sz="29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Refugees and the importance of digital education</a:t>
            </a:r>
            <a:endParaRPr sz="2900" i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900"/>
              <a:buFont typeface="Twentieth Century"/>
              <a:buChar char="●"/>
            </a:pPr>
            <a:r>
              <a:rPr lang="en-GB" sz="29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Fake identities and fake accounts on social media</a:t>
            </a:r>
            <a:endParaRPr sz="2900" i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2900"/>
              <a:buFont typeface="Twentieth Century"/>
              <a:buChar char="●"/>
            </a:pPr>
            <a:r>
              <a:rPr lang="en-GB" sz="2900" i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Using digital skills to understand and challenge prejudice</a:t>
            </a:r>
            <a:endParaRPr sz="2900" i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entire units are planned to be used during next semester in a structured course of DCE for refugees.</a:t>
            </a:r>
            <a:endParaRPr sz="29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6:25:58">
            <a:hlinkClick r:id="" action="ppaction://media"/>
            <a:extLst>
              <a:ext uri="{FF2B5EF4-FFF2-40B4-BE49-F238E27FC236}">
                <a16:creationId xmlns:a16="http://schemas.microsoft.com/office/drawing/2014/main" id="{6A154A38-0F03-C42C-23D5-67BD7AEE89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2FAFD"/>
            </a:gs>
            <a:gs pos="74000">
              <a:srgbClr val="97DAF2"/>
            </a:gs>
            <a:gs pos="83000">
              <a:srgbClr val="97DAF2"/>
            </a:gs>
            <a:gs pos="100000">
              <a:srgbClr val="BAE6F6"/>
            </a:gs>
          </a:gsLst>
          <a:lin ang="5400012" scaled="0"/>
        </a:gra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14a75932ab_0_11"/>
          <p:cNvSpPr txBox="1"/>
          <p:nvPr/>
        </p:nvSpPr>
        <p:spPr>
          <a:xfrm>
            <a:off x="2927195" y="1157473"/>
            <a:ext cx="609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6" name="Google Shape;246;g214a75932ab_0_11"/>
          <p:cNvSpPr txBox="1"/>
          <p:nvPr/>
        </p:nvSpPr>
        <p:spPr>
          <a:xfrm>
            <a:off x="637150" y="509325"/>
            <a:ext cx="10679700" cy="57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3400" b="1">
                <a:solidFill>
                  <a:srgbClr val="73737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Food for thought…</a:t>
            </a:r>
            <a:endParaRPr sz="3400" b="1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4500" b="1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How can we re-adapt </a:t>
            </a:r>
            <a:endParaRPr sz="4500" b="1">
              <a:solidFill>
                <a:schemeClr val="accen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4500" b="1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DiCE.Lang OERs </a:t>
            </a:r>
            <a:endParaRPr sz="4500" b="1">
              <a:solidFill>
                <a:schemeClr val="accen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4500" b="1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for this new target group?</a:t>
            </a:r>
            <a:endParaRPr sz="4500" b="1">
              <a:solidFill>
                <a:schemeClr val="accen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3000">
              <a:solidFill>
                <a:srgbClr val="737373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" name="Audio Recording 21 giu 2023, 16:32:20">
            <a:hlinkClick r:id="" action="ppaction://media"/>
            <a:extLst>
              <a:ext uri="{FF2B5EF4-FFF2-40B4-BE49-F238E27FC236}">
                <a16:creationId xmlns:a16="http://schemas.microsoft.com/office/drawing/2014/main" id="{BF82C67A-DB06-640A-2308-B41E13249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14ef5fd17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225" y="76200"/>
            <a:ext cx="11883200" cy="66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1977327977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21977327977_0_0"/>
          <p:cNvSpPr txBox="1"/>
          <p:nvPr/>
        </p:nvSpPr>
        <p:spPr>
          <a:xfrm>
            <a:off x="1227600" y="11404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21977327977_0_0"/>
          <p:cNvSpPr txBox="1"/>
          <p:nvPr/>
        </p:nvSpPr>
        <p:spPr>
          <a:xfrm>
            <a:off x="304800" y="304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21977327977_0_0"/>
          <p:cNvSpPr txBox="1"/>
          <p:nvPr/>
        </p:nvSpPr>
        <p:spPr>
          <a:xfrm>
            <a:off x="41350" y="5056325"/>
            <a:ext cx="8366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GB" sz="2600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3"/>
              </a:rPr>
              <a:t>https://www.sisstudyabroad.com/</a:t>
            </a:r>
            <a:endParaRPr sz="26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GB" sz="2600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4"/>
              </a:rPr>
              <a:t>https://www.nuovaassociazioneulisse.com/</a:t>
            </a:r>
            <a:endParaRPr sz="26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GB" sz="2600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5"/>
              </a:rPr>
              <a:t>https://www.nuovaassociazioneulisse.com/home-4-the-world/</a:t>
            </a:r>
            <a:endParaRPr sz="31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60" name="Google Shape;260;g21977327977_0_0"/>
          <p:cNvSpPr txBox="1"/>
          <p:nvPr/>
        </p:nvSpPr>
        <p:spPr>
          <a:xfrm>
            <a:off x="9271375" y="5497125"/>
            <a:ext cx="231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GRAZIE !!!</a:t>
            </a:r>
            <a:endParaRPr sz="4100">
              <a:solidFill>
                <a:schemeClr val="accen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tegrale">
  <a:themeElements>
    <a:clrScheme name="Integral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1298</Words>
  <Application>Microsoft Macintosh PowerPoint</Application>
  <PresentationFormat>Breitbild</PresentationFormat>
  <Paragraphs>145</Paragraphs>
  <Slides>22</Slides>
  <Notes>22</Notes>
  <HiddenSlides>0</HiddenSlides>
  <MMClips>19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9" baseType="lpstr">
      <vt:lpstr>Verdana</vt:lpstr>
      <vt:lpstr>Arial</vt:lpstr>
      <vt:lpstr>Roboto</vt:lpstr>
      <vt:lpstr>Times New Roman</vt:lpstr>
      <vt:lpstr>Noto Sans Symbols</vt:lpstr>
      <vt:lpstr>Twentieth Century</vt:lpstr>
      <vt:lpstr>Integrale</vt:lpstr>
      <vt:lpstr> EXPANDING DiCE.Lang to OTHER TARGET GROUPS: DIGITAL CITIZENSHIP EDUCATION  FOR REFUGEES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EXPANDING DiCE.Lang to OTHER TARGET GROUPS: DIGITAL CITIZENSHIP EDUCATION  FOR REFUGEES</dc:title>
  <dc:creator>lavinia bracci</dc:creator>
  <cp:lastModifiedBy>Mustroph, Claudia</cp:lastModifiedBy>
  <cp:revision>5</cp:revision>
  <dcterms:created xsi:type="dcterms:W3CDTF">2023-01-18T10:40:27Z</dcterms:created>
  <dcterms:modified xsi:type="dcterms:W3CDTF">2023-06-22T13:36:56Z</dcterms:modified>
</cp:coreProperties>
</file>